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EB Garamond"/>
      <p:regular r:id="rId36"/>
      <p:bold r:id="rId37"/>
      <p:italic r:id="rId38"/>
      <p:boldItalic r:id="rId39"/>
    </p:embeddedFont>
    <p:embeddedFont>
      <p:font typeface="Arial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BGaramond-bold.fntdata"/><Relationship Id="rId14" Type="http://schemas.openxmlformats.org/officeDocument/2006/relationships/slide" Target="slides/slide8.xml"/><Relationship Id="rId36" Type="http://schemas.openxmlformats.org/officeDocument/2006/relationships/font" Target="fonts/EBGaramond-regular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6814c13ae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56814c13ae_2_227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6204c24d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56204c24dd_1_15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6814c13ae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56814c13ae_2_256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6814c13ae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56814c13ae_2_261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6204c24dd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56204c24dd_9_2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6814c13ae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56814c13ae_2_266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14c13ae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56814c13ae_2_271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69cae46d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569cae46df_2_3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69cae46d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69cae46d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69cae46d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69cae46d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c5bd74e76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c5bd74e76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6814c13ae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6814c13ae_2_234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c5bd74e76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c5bd74e76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c5bd74e76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c5bd74e76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c5bd74e76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c5bd74e7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c5bd74e76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c5bd74e76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c5bd74e76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c5bd74e76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c5bd74e76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c5bd74e76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c5bd74e76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c5bd74e76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c5bd74e76_9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5c5bd74e76_9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c5bd74e76_9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c5bd74e76_9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69cae46d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69cae46d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c5bd74e7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5c5bd74e76_6_0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6814c13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56814c13ae_0_0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69cae46d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69cae46d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6814c13ae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56814c13ae_2_239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6204c24d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56204c24dd_1_26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6814c13ae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56814c13ae_2_246:notes"/>
          <p:cNvSpPr/>
          <p:nvPr>
            <p:ph idx="2" type="sldImg"/>
          </p:nvPr>
        </p:nvSpPr>
        <p:spPr>
          <a:xfrm>
            <a:off x="857419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6204c24d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56204c24dd_1_9:notes"/>
          <p:cNvSpPr/>
          <p:nvPr>
            <p:ph idx="2" type="sldImg"/>
          </p:nvPr>
        </p:nvSpPr>
        <p:spPr>
          <a:xfrm>
            <a:off x="857419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56" name="Google Shape;56;p14"/>
          <p:cNvSpPr/>
          <p:nvPr/>
        </p:nvSpPr>
        <p:spPr>
          <a:xfrm>
            <a:off x="0" y="0"/>
            <a:ext cx="3971925" cy="5157788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1200151" y="864921"/>
            <a:ext cx="6893719" cy="4278579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096691" y="0"/>
            <a:ext cx="5102356" cy="4047356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2552319" y="1488186"/>
            <a:ext cx="4039362" cy="918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262122" y="2612898"/>
            <a:ext cx="2619756" cy="659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4839227" y="2553764"/>
            <a:ext cx="4304773" cy="2600978"/>
            <a:chOff x="5009037" y="2525712"/>
            <a:chExt cx="7170193" cy="4332288"/>
          </a:xfrm>
        </p:grpSpPr>
        <p:sp>
          <p:nvSpPr>
            <p:cNvPr id="63" name="Google Shape;63;p15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5" name="Google Shape;65;p15"/>
          <p:cNvGrpSpPr/>
          <p:nvPr/>
        </p:nvGrpSpPr>
        <p:grpSpPr>
          <a:xfrm rot="10800000">
            <a:off x="4849208" y="0"/>
            <a:ext cx="4304773" cy="2600978"/>
            <a:chOff x="5183405" y="2678112"/>
            <a:chExt cx="7170193" cy="4332288"/>
          </a:xfrm>
        </p:grpSpPr>
        <p:sp>
          <p:nvSpPr>
            <p:cNvPr id="66" name="Google Shape;66;p15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descr="preencoded.png" id="68" name="Google Shape;68;p15"/>
          <p:cNvSpPr/>
          <p:nvPr/>
        </p:nvSpPr>
        <p:spPr>
          <a:xfrm>
            <a:off x="5731888" y="3433243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124712" y="1426464"/>
            <a:ext cx="4270248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124712" y="2077974"/>
            <a:ext cx="4270248" cy="23416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2570502"/>
            <a:ext cx="2572650" cy="2572999"/>
          </a:xfrm>
          <a:custGeom>
            <a:rect b="b" l="l" r="r" t="t"/>
            <a:pathLst>
              <a:path extrusionOk="0" h="3430665" w="343020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0" y="2570502"/>
            <a:ext cx="2572650" cy="2572999"/>
          </a:xfrm>
          <a:custGeom>
            <a:rect b="b" l="l" r="r" t="t"/>
            <a:pathLst>
              <a:path extrusionOk="0" h="3430665" w="343020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" y="1"/>
            <a:ext cx="2567839" cy="2578009"/>
          </a:xfrm>
          <a:custGeom>
            <a:rect b="b" l="l" r="r" t="t"/>
            <a:pathLst>
              <a:path extrusionOk="0" h="3437345" w="342378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68396" y="1707642"/>
            <a:ext cx="5074920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68396" y="2417064"/>
            <a:ext cx="5074920" cy="20253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68396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" y="652"/>
            <a:ext cx="2567839" cy="2577358"/>
          </a:xfrm>
          <a:custGeom>
            <a:rect b="b" l="l" r="r" t="t"/>
            <a:pathLst>
              <a:path extrusionOk="0" h="3436477" w="3423785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1547127" y="514856"/>
            <a:ext cx="5830972" cy="4644763"/>
          </a:xfrm>
          <a:custGeom>
            <a:rect b="b" l="l" r="r" t="t"/>
            <a:pathLst>
              <a:path extrusionOk="0" h="6193018" w="7774629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5707689" y="1"/>
            <a:ext cx="1705251" cy="2360999"/>
          </a:xfrm>
          <a:custGeom>
            <a:rect b="b" l="l" r="r" t="t"/>
            <a:pathLst>
              <a:path extrusionOk="0" h="3147998" w="227366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412939" y="1"/>
            <a:ext cx="1691196" cy="2356168"/>
          </a:xfrm>
          <a:custGeom>
            <a:rect b="b" l="l" r="r" t="t"/>
            <a:pathLst>
              <a:path extrusionOk="0" h="3141557" w="2254928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6296798" y="1"/>
            <a:ext cx="2219402" cy="1764595"/>
          </a:xfrm>
          <a:custGeom>
            <a:rect b="b" l="l" r="r" t="t"/>
            <a:pathLst>
              <a:path extrusionOk="0" h="2352793" w="295920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043140" y="2347997"/>
            <a:ext cx="2329686" cy="2811623"/>
          </a:xfrm>
          <a:custGeom>
            <a:rect b="b" l="l" r="r" t="t"/>
            <a:pathLst>
              <a:path extrusionOk="0" h="3748831" w="3106248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0" y="2347996"/>
            <a:ext cx="1050480" cy="2811624"/>
          </a:xfrm>
          <a:custGeom>
            <a:rect b="b" l="l" r="r" t="t"/>
            <a:pathLst>
              <a:path extrusionOk="0" h="3748832" w="140064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2171700" y="2832354"/>
            <a:ext cx="4800600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171700" y="3538728"/>
            <a:ext cx="4800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0"/>
            <a:ext cx="6711554" cy="51435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91" name="Google Shape;91;p18"/>
          <p:cNvSpPr/>
          <p:nvPr/>
        </p:nvSpPr>
        <p:spPr>
          <a:xfrm>
            <a:off x="5653969" y="9856"/>
            <a:ext cx="3490031" cy="5123788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2926" y="-18781"/>
            <a:ext cx="2574143" cy="25741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ctrTitle"/>
          </p:nvPr>
        </p:nvSpPr>
        <p:spPr>
          <a:xfrm>
            <a:off x="1145286" y="1481328"/>
            <a:ext cx="3127248" cy="5006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159002" y="2135124"/>
            <a:ext cx="3127248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Title and Char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1" y="0"/>
            <a:ext cx="1682120" cy="1577225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04622" y="1577340"/>
            <a:ext cx="8339328" cy="33261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Title and Tab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7399579" y="0"/>
            <a:ext cx="1744421" cy="1635640"/>
          </a:xfrm>
          <a:custGeom>
            <a:rect b="b" l="l" r="r" t="t"/>
            <a:pathLst>
              <a:path extrusionOk="0" h="2180854" w="232589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566928" y="2119122"/>
            <a:ext cx="8010144" cy="21259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291840" y="1796796"/>
            <a:ext cx="5260086" cy="1220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  <a:defRPr b="1" sz="2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708910" y="1488186"/>
            <a:ext cx="576072" cy="1220724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b="1" sz="75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3291840" y="3231356"/>
            <a:ext cx="2949179" cy="441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3" type="body"/>
          </p:nvPr>
        </p:nvSpPr>
        <p:spPr>
          <a:xfrm>
            <a:off x="7125462" y="2407158"/>
            <a:ext cx="576072" cy="1220724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b="1" sz="75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descr="preencoded.png" id="112" name="Google Shape;112;p21"/>
          <p:cNvSpPr/>
          <p:nvPr/>
        </p:nvSpPr>
        <p:spPr>
          <a:xfrm>
            <a:off x="-5338" y="0"/>
            <a:ext cx="1913239" cy="51435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-7061" y="0"/>
            <a:ext cx="1911443" cy="1916721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114" name="Google Shape;114;p21"/>
          <p:cNvSpPr/>
          <p:nvPr/>
        </p:nvSpPr>
        <p:spPr>
          <a:xfrm>
            <a:off x="1907901" y="0"/>
            <a:ext cx="1920255" cy="1920255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" name="Google Shape;115;p21"/>
          <p:cNvSpPr/>
          <p:nvPr/>
        </p:nvSpPr>
        <p:spPr>
          <a:xfrm flipH="1">
            <a:off x="1901438" y="3231350"/>
            <a:ext cx="1913238" cy="192033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" name="Google Shape;116;p21"/>
          <p:cNvSpPr/>
          <p:nvPr/>
        </p:nvSpPr>
        <p:spPr>
          <a:xfrm flipH="1">
            <a:off x="-7963" y="3231350"/>
            <a:ext cx="1913238" cy="192033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4">
  <p:cSld name="Team x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-18048" y="2543175"/>
            <a:ext cx="9162047" cy="2600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/>
          <p:nvPr>
            <p:ph idx="2" type="pic"/>
          </p:nvPr>
        </p:nvSpPr>
        <p:spPr>
          <a:xfrm>
            <a:off x="569179" y="1794017"/>
            <a:ext cx="1947672" cy="1947672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569179" y="3742136"/>
            <a:ext cx="1949053" cy="832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0" spcFirstLastPara="1" rIns="0" wrap="square" tIns="2057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body"/>
          </p:nvPr>
        </p:nvSpPr>
        <p:spPr>
          <a:xfrm>
            <a:off x="687664" y="4199816"/>
            <a:ext cx="17126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2"/>
          <p:cNvSpPr/>
          <p:nvPr>
            <p:ph idx="4" type="pic"/>
          </p:nvPr>
        </p:nvSpPr>
        <p:spPr>
          <a:xfrm>
            <a:off x="2638021" y="1794464"/>
            <a:ext cx="1947672" cy="1947672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7" name="Google Shape;127;p22"/>
          <p:cNvSpPr txBox="1"/>
          <p:nvPr>
            <p:ph idx="5" type="body"/>
          </p:nvPr>
        </p:nvSpPr>
        <p:spPr>
          <a:xfrm>
            <a:off x="2637560" y="3742583"/>
            <a:ext cx="1949053" cy="832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0" spcFirstLastPara="1" rIns="0" wrap="square" tIns="2057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6" type="body"/>
          </p:nvPr>
        </p:nvSpPr>
        <p:spPr>
          <a:xfrm>
            <a:off x="2755555" y="4200263"/>
            <a:ext cx="17126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2"/>
          <p:cNvSpPr/>
          <p:nvPr>
            <p:ph idx="7" type="pic"/>
          </p:nvPr>
        </p:nvSpPr>
        <p:spPr>
          <a:xfrm>
            <a:off x="4706863" y="1794911"/>
            <a:ext cx="1947672" cy="1947672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0" name="Google Shape;130;p22"/>
          <p:cNvSpPr txBox="1"/>
          <p:nvPr>
            <p:ph idx="8" type="body"/>
          </p:nvPr>
        </p:nvSpPr>
        <p:spPr>
          <a:xfrm>
            <a:off x="4705942" y="3743030"/>
            <a:ext cx="1949053" cy="832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0" spcFirstLastPara="1" rIns="0" wrap="square" tIns="2057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9" type="body"/>
          </p:nvPr>
        </p:nvSpPr>
        <p:spPr>
          <a:xfrm>
            <a:off x="4824397" y="4200710"/>
            <a:ext cx="17126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2"/>
          <p:cNvSpPr/>
          <p:nvPr>
            <p:ph idx="13" type="pic"/>
          </p:nvPr>
        </p:nvSpPr>
        <p:spPr>
          <a:xfrm>
            <a:off x="6775704" y="1794911"/>
            <a:ext cx="1947672" cy="1947672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3" name="Google Shape;133;p22"/>
          <p:cNvSpPr txBox="1"/>
          <p:nvPr>
            <p:ph idx="14" type="body"/>
          </p:nvPr>
        </p:nvSpPr>
        <p:spPr>
          <a:xfrm>
            <a:off x="6774323" y="3743030"/>
            <a:ext cx="1949053" cy="832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0" spcFirstLastPara="1" rIns="0" wrap="square" tIns="2057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5" type="body"/>
          </p:nvPr>
        </p:nvSpPr>
        <p:spPr>
          <a:xfrm>
            <a:off x="6893238" y="4200710"/>
            <a:ext cx="17126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8">
  <p:cSld name="Team x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69214" y="404622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953262" y="1159002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953262" y="2393442"/>
            <a:ext cx="1522476" cy="521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3" type="body"/>
          </p:nvPr>
        </p:nvSpPr>
        <p:spPr>
          <a:xfrm>
            <a:off x="953262" y="2712720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3"/>
          <p:cNvSpPr/>
          <p:nvPr>
            <p:ph idx="4" type="pic"/>
          </p:nvPr>
        </p:nvSpPr>
        <p:spPr>
          <a:xfrm>
            <a:off x="953262" y="3108198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3" name="Google Shape;143;p23"/>
          <p:cNvSpPr txBox="1"/>
          <p:nvPr>
            <p:ph idx="5" type="body"/>
          </p:nvPr>
        </p:nvSpPr>
        <p:spPr>
          <a:xfrm>
            <a:off x="953262" y="4342638"/>
            <a:ext cx="1522476" cy="521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6" type="body"/>
          </p:nvPr>
        </p:nvSpPr>
        <p:spPr>
          <a:xfrm>
            <a:off x="953262" y="4661916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3"/>
          <p:cNvSpPr/>
          <p:nvPr>
            <p:ph idx="7" type="pic"/>
          </p:nvPr>
        </p:nvSpPr>
        <p:spPr>
          <a:xfrm>
            <a:off x="2871216" y="1159002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6" name="Google Shape;146;p23"/>
          <p:cNvSpPr txBox="1"/>
          <p:nvPr>
            <p:ph idx="8" type="body"/>
          </p:nvPr>
        </p:nvSpPr>
        <p:spPr>
          <a:xfrm>
            <a:off x="2871216" y="2393442"/>
            <a:ext cx="1522476" cy="521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9" type="body"/>
          </p:nvPr>
        </p:nvSpPr>
        <p:spPr>
          <a:xfrm>
            <a:off x="2871216" y="2712720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3"/>
          <p:cNvSpPr/>
          <p:nvPr>
            <p:ph idx="13" type="pic"/>
          </p:nvPr>
        </p:nvSpPr>
        <p:spPr>
          <a:xfrm>
            <a:off x="2871216" y="3108198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9" name="Google Shape;149;p23"/>
          <p:cNvSpPr txBox="1"/>
          <p:nvPr>
            <p:ph idx="14" type="body"/>
          </p:nvPr>
        </p:nvSpPr>
        <p:spPr>
          <a:xfrm>
            <a:off x="2871216" y="4342638"/>
            <a:ext cx="1522476" cy="521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5" type="body"/>
          </p:nvPr>
        </p:nvSpPr>
        <p:spPr>
          <a:xfrm>
            <a:off x="2871216" y="4661916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3"/>
          <p:cNvSpPr/>
          <p:nvPr>
            <p:ph idx="16" type="pic"/>
          </p:nvPr>
        </p:nvSpPr>
        <p:spPr>
          <a:xfrm>
            <a:off x="4789170" y="1159002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2" name="Google Shape;152;p23"/>
          <p:cNvSpPr txBox="1"/>
          <p:nvPr>
            <p:ph idx="17" type="body"/>
          </p:nvPr>
        </p:nvSpPr>
        <p:spPr>
          <a:xfrm>
            <a:off x="4789170" y="2393442"/>
            <a:ext cx="1522476" cy="521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8" type="body"/>
          </p:nvPr>
        </p:nvSpPr>
        <p:spPr>
          <a:xfrm>
            <a:off x="4789170" y="2712720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3"/>
          <p:cNvSpPr/>
          <p:nvPr>
            <p:ph idx="19" type="pic"/>
          </p:nvPr>
        </p:nvSpPr>
        <p:spPr>
          <a:xfrm>
            <a:off x="4789170" y="3108198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5" name="Google Shape;155;p23"/>
          <p:cNvSpPr txBox="1"/>
          <p:nvPr>
            <p:ph idx="20" type="body"/>
          </p:nvPr>
        </p:nvSpPr>
        <p:spPr>
          <a:xfrm>
            <a:off x="4789170" y="4342638"/>
            <a:ext cx="1522476" cy="521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21" type="body"/>
          </p:nvPr>
        </p:nvSpPr>
        <p:spPr>
          <a:xfrm>
            <a:off x="4789170" y="4661916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3"/>
          <p:cNvSpPr/>
          <p:nvPr>
            <p:ph idx="22" type="pic"/>
          </p:nvPr>
        </p:nvSpPr>
        <p:spPr>
          <a:xfrm>
            <a:off x="6707124" y="1159002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8" name="Google Shape;158;p23"/>
          <p:cNvSpPr txBox="1"/>
          <p:nvPr>
            <p:ph idx="23" type="body"/>
          </p:nvPr>
        </p:nvSpPr>
        <p:spPr>
          <a:xfrm>
            <a:off x="6707124" y="2393442"/>
            <a:ext cx="1522476" cy="521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4" type="body"/>
          </p:nvPr>
        </p:nvSpPr>
        <p:spPr>
          <a:xfrm>
            <a:off x="6707124" y="2712720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3"/>
          <p:cNvSpPr/>
          <p:nvPr>
            <p:ph idx="25" type="pic"/>
          </p:nvPr>
        </p:nvSpPr>
        <p:spPr>
          <a:xfrm>
            <a:off x="6707124" y="3108198"/>
            <a:ext cx="1522476" cy="13716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61" name="Google Shape;161;p23"/>
          <p:cNvSpPr txBox="1"/>
          <p:nvPr>
            <p:ph idx="26" type="body"/>
          </p:nvPr>
        </p:nvSpPr>
        <p:spPr>
          <a:xfrm>
            <a:off x="6707124" y="4342638"/>
            <a:ext cx="1522476" cy="521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4275" lIns="0" spcFirstLastPara="1" rIns="0" wrap="square" tIns="1165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b="1" sz="11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27" type="body"/>
          </p:nvPr>
        </p:nvSpPr>
        <p:spPr>
          <a:xfrm>
            <a:off x="6707124" y="4661916"/>
            <a:ext cx="1522476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514004" y="2847360"/>
            <a:ext cx="1508760" cy="1138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2175683" y="2847360"/>
            <a:ext cx="1508760" cy="1138428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837363" y="2847360"/>
            <a:ext cx="1508760" cy="1138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7160722" y="2847360"/>
            <a:ext cx="1508760" cy="1138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5499043" y="2847360"/>
            <a:ext cx="1508760" cy="1138428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569214" y="630936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514004" y="1868763"/>
            <a:ext cx="1508760" cy="211888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3" name="Google Shape;173;p24"/>
          <p:cNvSpPr/>
          <p:nvPr>
            <p:ph idx="2" type="pic"/>
          </p:nvPr>
        </p:nvSpPr>
        <p:spPr>
          <a:xfrm>
            <a:off x="1004351" y="1583294"/>
            <a:ext cx="528066" cy="5280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4" name="Google Shape;174;p24"/>
          <p:cNvSpPr txBox="1"/>
          <p:nvPr>
            <p:ph idx="3" type="body"/>
          </p:nvPr>
        </p:nvSpPr>
        <p:spPr>
          <a:xfrm>
            <a:off x="548293" y="2916303"/>
            <a:ext cx="144018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4" type="body"/>
          </p:nvPr>
        </p:nvSpPr>
        <p:spPr>
          <a:xfrm>
            <a:off x="2175682" y="1868763"/>
            <a:ext cx="1508760" cy="211888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6" name="Google Shape;176;p24"/>
          <p:cNvSpPr/>
          <p:nvPr>
            <p:ph idx="5" type="pic"/>
          </p:nvPr>
        </p:nvSpPr>
        <p:spPr>
          <a:xfrm>
            <a:off x="2666030" y="1583294"/>
            <a:ext cx="528066" cy="5280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7" name="Google Shape;177;p24"/>
          <p:cNvSpPr txBox="1"/>
          <p:nvPr>
            <p:ph idx="6" type="body"/>
          </p:nvPr>
        </p:nvSpPr>
        <p:spPr>
          <a:xfrm>
            <a:off x="2209973" y="2916303"/>
            <a:ext cx="144018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7" type="body"/>
          </p:nvPr>
        </p:nvSpPr>
        <p:spPr>
          <a:xfrm>
            <a:off x="3837363" y="1868763"/>
            <a:ext cx="1508760" cy="211888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9" name="Google Shape;179;p24"/>
          <p:cNvSpPr/>
          <p:nvPr>
            <p:ph idx="8" type="pic"/>
          </p:nvPr>
        </p:nvSpPr>
        <p:spPr>
          <a:xfrm>
            <a:off x="4327710" y="1583294"/>
            <a:ext cx="528066" cy="5280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0" name="Google Shape;180;p24"/>
          <p:cNvSpPr txBox="1"/>
          <p:nvPr>
            <p:ph idx="9" type="body"/>
          </p:nvPr>
        </p:nvSpPr>
        <p:spPr>
          <a:xfrm>
            <a:off x="3871653" y="2916303"/>
            <a:ext cx="144018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3" type="body"/>
          </p:nvPr>
        </p:nvSpPr>
        <p:spPr>
          <a:xfrm>
            <a:off x="5499043" y="1868763"/>
            <a:ext cx="1508760" cy="211888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2" name="Google Shape;182;p24"/>
          <p:cNvSpPr/>
          <p:nvPr>
            <p:ph idx="14" type="pic"/>
          </p:nvPr>
        </p:nvSpPr>
        <p:spPr>
          <a:xfrm>
            <a:off x="5989390" y="1583294"/>
            <a:ext cx="528066" cy="5280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83" name="Google Shape;183;p24"/>
          <p:cNvSpPr txBox="1"/>
          <p:nvPr>
            <p:ph idx="15" type="body"/>
          </p:nvPr>
        </p:nvSpPr>
        <p:spPr>
          <a:xfrm>
            <a:off x="5533333" y="2916303"/>
            <a:ext cx="144018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16" type="body"/>
          </p:nvPr>
        </p:nvSpPr>
        <p:spPr>
          <a:xfrm>
            <a:off x="7160722" y="1868763"/>
            <a:ext cx="1508760" cy="211888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5" name="Google Shape;185;p24"/>
          <p:cNvSpPr/>
          <p:nvPr>
            <p:ph idx="17" type="pic"/>
          </p:nvPr>
        </p:nvSpPr>
        <p:spPr>
          <a:xfrm>
            <a:off x="7651069" y="1583294"/>
            <a:ext cx="528066" cy="5280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6" name="Google Shape;186;p24"/>
          <p:cNvSpPr txBox="1"/>
          <p:nvPr>
            <p:ph idx="18" type="body"/>
          </p:nvPr>
        </p:nvSpPr>
        <p:spPr>
          <a:xfrm>
            <a:off x="7195012" y="2916303"/>
            <a:ext cx="144018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0" y="0"/>
            <a:ext cx="2128838" cy="2143468"/>
          </a:xfrm>
          <a:custGeom>
            <a:rect b="b" l="l" r="r" t="t"/>
            <a:pathLst>
              <a:path extrusionOk="0" h="2857958" w="283845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1" y="-1"/>
            <a:ext cx="1477970" cy="1492700"/>
          </a:xfrm>
          <a:custGeom>
            <a:rect b="b" l="l" r="r" t="t"/>
            <a:pathLst>
              <a:path extrusionOk="0" h="1990267" w="197062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1" y="1"/>
            <a:ext cx="752587" cy="759761"/>
          </a:xfrm>
          <a:custGeom>
            <a:rect b="b" l="l" r="r" t="t"/>
            <a:pathLst>
              <a:path extrusionOk="0" h="1013015" w="1003449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" name="Google Shape;191;p25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preencoded.png" id="193" name="Google Shape;193;p25"/>
          <p:cNvSpPr/>
          <p:nvPr/>
        </p:nvSpPr>
        <p:spPr>
          <a:xfrm>
            <a:off x="1093749" y="442600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14004" y="2263140"/>
            <a:ext cx="1495044" cy="418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2175683" y="2263140"/>
            <a:ext cx="1495044" cy="41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6" name="Google Shape;196;p25"/>
          <p:cNvSpPr txBox="1"/>
          <p:nvPr>
            <p:ph idx="3" type="body"/>
          </p:nvPr>
        </p:nvSpPr>
        <p:spPr>
          <a:xfrm>
            <a:off x="3837363" y="2263140"/>
            <a:ext cx="1495044" cy="418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7" name="Google Shape;197;p25"/>
          <p:cNvSpPr txBox="1"/>
          <p:nvPr>
            <p:ph idx="4" type="body"/>
          </p:nvPr>
        </p:nvSpPr>
        <p:spPr>
          <a:xfrm>
            <a:off x="5499043" y="2263140"/>
            <a:ext cx="1495044" cy="41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25"/>
          <p:cNvSpPr txBox="1"/>
          <p:nvPr>
            <p:ph idx="5" type="body"/>
          </p:nvPr>
        </p:nvSpPr>
        <p:spPr>
          <a:xfrm>
            <a:off x="7160722" y="2263140"/>
            <a:ext cx="1495044" cy="418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9" name="Google Shape;199;p25"/>
          <p:cNvSpPr txBox="1"/>
          <p:nvPr>
            <p:ph idx="6" type="body"/>
          </p:nvPr>
        </p:nvSpPr>
        <p:spPr>
          <a:xfrm>
            <a:off x="514004" y="3559302"/>
            <a:ext cx="1495044" cy="596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7" type="body"/>
          </p:nvPr>
        </p:nvSpPr>
        <p:spPr>
          <a:xfrm>
            <a:off x="2175683" y="3559302"/>
            <a:ext cx="1495044" cy="596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8" type="body"/>
          </p:nvPr>
        </p:nvSpPr>
        <p:spPr>
          <a:xfrm>
            <a:off x="3837363" y="3559302"/>
            <a:ext cx="1495044" cy="596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9" type="body"/>
          </p:nvPr>
        </p:nvSpPr>
        <p:spPr>
          <a:xfrm>
            <a:off x="5499043" y="3559302"/>
            <a:ext cx="1495044" cy="596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3" type="body"/>
          </p:nvPr>
        </p:nvSpPr>
        <p:spPr>
          <a:xfrm>
            <a:off x="7160722" y="3559302"/>
            <a:ext cx="1495044" cy="596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04" name="Google Shape;204;p25"/>
          <p:cNvCxnSpPr/>
          <p:nvPr/>
        </p:nvCxnSpPr>
        <p:spPr>
          <a:xfrm>
            <a:off x="554549" y="3140761"/>
            <a:ext cx="8109270" cy="0"/>
          </a:xfrm>
          <a:prstGeom prst="straightConnector1">
            <a:avLst/>
          </a:prstGeom>
          <a:noFill/>
          <a:ln cap="flat" cmpd="sng" w="12700">
            <a:solidFill>
              <a:srgbClr val="F1D0D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2990088" y="932688"/>
            <a:ext cx="6124194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preencoded.png" id="207" name="Google Shape;207;p26"/>
          <p:cNvSpPr/>
          <p:nvPr/>
        </p:nvSpPr>
        <p:spPr>
          <a:xfrm>
            <a:off x="-4176" y="-2088"/>
            <a:ext cx="2582466" cy="5168503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08" name="Google Shape;2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7483" y="-2088"/>
            <a:ext cx="1300808" cy="387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1291216" y="-2088"/>
            <a:ext cx="1287086" cy="1290640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10" name="Google Shape;210;p26"/>
          <p:cNvSpPr/>
          <p:nvPr/>
        </p:nvSpPr>
        <p:spPr>
          <a:xfrm>
            <a:off x="-4176" y="2580378"/>
            <a:ext cx="2582466" cy="2586038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843" y="2580378"/>
            <a:ext cx="1289447" cy="129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2983230" y="1748028"/>
            <a:ext cx="28666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3" name="Google Shape;213;p26"/>
          <p:cNvSpPr txBox="1"/>
          <p:nvPr>
            <p:ph idx="2" type="body"/>
          </p:nvPr>
        </p:nvSpPr>
        <p:spPr>
          <a:xfrm>
            <a:off x="2763774" y="2157984"/>
            <a:ext cx="2806446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3" type="body"/>
          </p:nvPr>
        </p:nvSpPr>
        <p:spPr>
          <a:xfrm>
            <a:off x="6035040" y="1748028"/>
            <a:ext cx="28666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26"/>
          <p:cNvSpPr txBox="1"/>
          <p:nvPr>
            <p:ph idx="4" type="body"/>
          </p:nvPr>
        </p:nvSpPr>
        <p:spPr>
          <a:xfrm>
            <a:off x="5815584" y="2157984"/>
            <a:ext cx="2806446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569214" y="925830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534924" y="2057400"/>
            <a:ext cx="2496312" cy="2667762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2" name="Google Shape;222;p27"/>
          <p:cNvSpPr/>
          <p:nvPr>
            <p:ph idx="2" type="pic"/>
          </p:nvPr>
        </p:nvSpPr>
        <p:spPr>
          <a:xfrm>
            <a:off x="1433322" y="1693926"/>
            <a:ext cx="699516" cy="699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23" name="Google Shape;223;p27"/>
          <p:cNvSpPr txBox="1"/>
          <p:nvPr>
            <p:ph idx="3" type="body"/>
          </p:nvPr>
        </p:nvSpPr>
        <p:spPr>
          <a:xfrm>
            <a:off x="744093" y="2962656"/>
            <a:ext cx="2077974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4" type="body"/>
          </p:nvPr>
        </p:nvSpPr>
        <p:spPr>
          <a:xfrm>
            <a:off x="3332988" y="2057400"/>
            <a:ext cx="2496312" cy="2667762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5" name="Google Shape;225;p27"/>
          <p:cNvSpPr/>
          <p:nvPr>
            <p:ph idx="5" type="pic"/>
          </p:nvPr>
        </p:nvSpPr>
        <p:spPr>
          <a:xfrm>
            <a:off x="4231386" y="1693926"/>
            <a:ext cx="699516" cy="699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26" name="Google Shape;226;p27"/>
          <p:cNvSpPr txBox="1"/>
          <p:nvPr>
            <p:ph idx="6" type="body"/>
          </p:nvPr>
        </p:nvSpPr>
        <p:spPr>
          <a:xfrm>
            <a:off x="3542157" y="2962656"/>
            <a:ext cx="2077974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7" type="body"/>
          </p:nvPr>
        </p:nvSpPr>
        <p:spPr>
          <a:xfrm>
            <a:off x="6069330" y="2057400"/>
            <a:ext cx="2496312" cy="2667762"/>
          </a:xfrm>
          <a:prstGeom prst="rect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5143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8" name="Google Shape;228;p27"/>
          <p:cNvSpPr/>
          <p:nvPr>
            <p:ph idx="8" type="pic"/>
          </p:nvPr>
        </p:nvSpPr>
        <p:spPr>
          <a:xfrm>
            <a:off x="6967728" y="1693926"/>
            <a:ext cx="699516" cy="6995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29" name="Google Shape;229;p27"/>
          <p:cNvSpPr txBox="1"/>
          <p:nvPr>
            <p:ph idx="9" type="body"/>
          </p:nvPr>
        </p:nvSpPr>
        <p:spPr>
          <a:xfrm>
            <a:off x="6278499" y="2962656"/>
            <a:ext cx="2077974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31" name="Google Shape;231;p28"/>
          <p:cNvSpPr/>
          <p:nvPr/>
        </p:nvSpPr>
        <p:spPr>
          <a:xfrm>
            <a:off x="6568679" y="-10715"/>
            <a:ext cx="2575322" cy="2589609"/>
          </a:xfrm>
          <a:custGeom>
            <a:rect b="b" l="l" r="r" t="t"/>
            <a:pathLst>
              <a:path extrusionOk="0" h="3452812" w="3433763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32" name="Google Shape;232;p28"/>
          <p:cNvSpPr/>
          <p:nvPr/>
        </p:nvSpPr>
        <p:spPr>
          <a:xfrm>
            <a:off x="6568679" y="2578894"/>
            <a:ext cx="2575322" cy="2575321"/>
          </a:xfrm>
          <a:custGeom>
            <a:rect b="b" l="l" r="r" t="t"/>
            <a:pathLst>
              <a:path extrusionOk="0" h="3433762" w="3433763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33" name="Google Shape;233;p28"/>
          <p:cNvSpPr/>
          <p:nvPr/>
        </p:nvSpPr>
        <p:spPr>
          <a:xfrm flipH="1" rot="10800000">
            <a:off x="7493794" y="935831"/>
            <a:ext cx="1650206" cy="1635919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34" name="Google Shape;234;p28"/>
          <p:cNvSpPr/>
          <p:nvPr/>
        </p:nvSpPr>
        <p:spPr>
          <a:xfrm flipH="1" rot="10800000">
            <a:off x="-15065" y="3435038"/>
            <a:ext cx="1708461" cy="1708461"/>
          </a:xfrm>
          <a:custGeom>
            <a:rect b="b" l="l" r="r" t="t"/>
            <a:pathLst>
              <a:path extrusionOk="0" h="2277948" w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35" name="Google Shape;2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93915" y="2580952"/>
            <a:ext cx="1650085" cy="1650085"/>
          </a:xfrm>
          <a:prstGeom prst="rect">
            <a:avLst/>
          </a:prstGeom>
          <a:noFill/>
          <a:ln>
            <a:noFill/>
          </a:ln>
        </p:spPr>
      </p:pic>
      <p:sp>
        <p:nvSpPr>
          <p:cNvPr descr="preencoded.png" id="236" name="Google Shape;236;p28"/>
          <p:cNvSpPr/>
          <p:nvPr/>
        </p:nvSpPr>
        <p:spPr>
          <a:xfrm>
            <a:off x="1280969" y="4250712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1131570" y="1412748"/>
            <a:ext cx="5074920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131570" y="2128266"/>
            <a:ext cx="4409694" cy="20253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42" name="Google Shape;242;p29"/>
          <p:cNvSpPr/>
          <p:nvPr/>
        </p:nvSpPr>
        <p:spPr>
          <a:xfrm>
            <a:off x="-4176" y="-2088"/>
            <a:ext cx="2582466" cy="5168503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43" name="Google Shape;2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7483" y="-2088"/>
            <a:ext cx="1300808" cy="387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1291216" y="-2088"/>
            <a:ext cx="1287086" cy="1290640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45" name="Google Shape;245;p29"/>
          <p:cNvSpPr/>
          <p:nvPr/>
        </p:nvSpPr>
        <p:spPr>
          <a:xfrm>
            <a:off x="-4176" y="2580378"/>
            <a:ext cx="2582466" cy="2586038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843" y="2580378"/>
            <a:ext cx="1289447" cy="129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2990088" y="932688"/>
            <a:ext cx="6124194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2763774" y="1691640"/>
            <a:ext cx="2806446" cy="32297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2" type="body"/>
          </p:nvPr>
        </p:nvSpPr>
        <p:spPr>
          <a:xfrm>
            <a:off x="5815584" y="1691640"/>
            <a:ext cx="2806446" cy="32297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1" y="0"/>
            <a:ext cx="1682120" cy="1577225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4" name="Google Shape;254;p30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1" y="0"/>
            <a:ext cx="1682120" cy="1577225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0" name="Google Shape;260;p31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1" name="Google Shape;261;p31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8" name="Google Shape;268;p32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5" name="Google Shape;275;p33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b="1" i="0" sz="33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9214" y="1577340"/>
            <a:ext cx="8003286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466344" y="342900"/>
            <a:ext cx="24003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703.10593.pdf" TargetMode="External"/><Relationship Id="rId4" Type="http://schemas.openxmlformats.org/officeDocument/2006/relationships/hyperlink" Target="https://www.tensorflow.org/tutorials/generative/cyclega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ctrTitle"/>
          </p:nvPr>
        </p:nvSpPr>
        <p:spPr>
          <a:xfrm>
            <a:off x="840290" y="419878"/>
            <a:ext cx="7662765" cy="27921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/>
          <a:p>
            <a:pPr indent="0" lvl="0" marL="584200" marR="5969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b="0" lang="en"/>
              <a:t>GAN PRESENTATION</a:t>
            </a:r>
            <a:br>
              <a:rPr lang="en"/>
            </a:b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UNPAIRED IMAGE-TO-IMAGE TRANSLATION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282" name="Google Shape;282;p34"/>
          <p:cNvSpPr txBox="1"/>
          <p:nvPr>
            <p:ph idx="1" type="subTitle"/>
          </p:nvPr>
        </p:nvSpPr>
        <p:spPr>
          <a:xfrm>
            <a:off x="3164150" y="2857827"/>
            <a:ext cx="3015047" cy="816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Utkarsh Khurana(20UCS215)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Shubhang Jain    (20UCS192)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2659223" y="4411998"/>
            <a:ext cx="424076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Course Instructor : Dr. Indra Deep Mastan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299775" y="476375"/>
            <a:ext cx="541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 Black"/>
              <a:buNone/>
            </a:pPr>
            <a:r>
              <a:rPr lang="en" sz="3000"/>
              <a:t>NETWORK </a:t>
            </a:r>
            <a:r>
              <a:rPr lang="en" sz="3000"/>
              <a:t>TRAINING</a:t>
            </a:r>
            <a:endParaRPr sz="3000"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392175" y="1811000"/>
            <a:ext cx="67245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-230505" lvl="0" marL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" sz="2900"/>
              <a:t>Generator G learns to transform image X to image Y. 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Generator F learns to transform image Y to image X. 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Discriminator Dx learns to differentiate between image X and generated image X.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Discriminator Dy learns to differentiate between                         image Y and generated image Y</a:t>
            </a:r>
            <a:r>
              <a:rPr lang="en" sz="2900"/>
              <a:t>.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 sz="1100"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725" y="577300"/>
            <a:ext cx="3812125" cy="19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412880" y="941087"/>
            <a:ext cx="4270248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lang="en" sz="3300"/>
              <a:t>LOSS FUNCTION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412880" y="2028988"/>
            <a:ext cx="6158205" cy="21907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❑"/>
            </a:pPr>
            <a:r>
              <a:rPr lang="en"/>
              <a:t>Weighted sum of adversarial loss and cycle  consistency loss.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❑"/>
            </a:pPr>
            <a:r>
              <a:rPr lang="en"/>
              <a:t>Adversarial loss : Loss between generated image  and image from real distribution.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❑"/>
            </a:pPr>
            <a:r>
              <a:rPr lang="en"/>
              <a:t>Cycle Consistency Loss : Reduces possible  mapping           </a:t>
            </a:r>
            <a:r>
              <a:rPr lang="en"/>
              <a:t>between the </a:t>
            </a:r>
            <a:r>
              <a:rPr lang="en"/>
              <a:t>input domain and the  output domain</a:t>
            </a:r>
            <a:endParaRPr/>
          </a:p>
          <a:p>
            <a:pPr indent="-1397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928075" y="733025"/>
            <a:ext cx="46485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lang="en" sz="3300"/>
              <a:t>REGULARI</a:t>
            </a:r>
            <a:r>
              <a:rPr lang="en"/>
              <a:t>Z</a:t>
            </a:r>
            <a:r>
              <a:rPr lang="en" sz="3300"/>
              <a:t>ATION</a:t>
            </a:r>
            <a:endParaRPr/>
          </a:p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741251" y="1431151"/>
            <a:ext cx="50322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/>
              <a:t>Methods such dropout </a:t>
            </a:r>
            <a:r>
              <a:rPr lang="en"/>
              <a:t>regularization</a:t>
            </a:r>
            <a:r>
              <a:rPr lang="en"/>
              <a:t> and gradient penalty are employed to enforce desirable properties, preserve content, and control the smoothness of translations.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/>
              <a:t>Regularization mitigates mode collapse and enhances the overall quality and diversity of generated images in CycleGAN.</a:t>
            </a:r>
            <a:endParaRPr/>
          </a:p>
          <a:p>
            <a:pPr indent="-1397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484575" y="969150"/>
            <a:ext cx="5092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lang="en" sz="2800"/>
              <a:t>BATCH NORMALIZATION</a:t>
            </a:r>
            <a:endParaRPr sz="2800"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628300" y="2057400"/>
            <a:ext cx="55887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30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❑"/>
            </a:pPr>
            <a:r>
              <a:rPr lang="en" sz="2100"/>
              <a:t>Batch Normalization is applied to both </a:t>
            </a:r>
            <a:r>
              <a:rPr lang="en" sz="2100"/>
              <a:t>generator and discriminator to</a:t>
            </a:r>
            <a:r>
              <a:rPr lang="en" sz="2100"/>
              <a:t> overcome overﬁtting.</a:t>
            </a:r>
            <a:endParaRPr sz="2100"/>
          </a:p>
          <a:p>
            <a:pPr indent="-2730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" sz="2100"/>
              <a:t>Batch Normalization is the normalization of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</a:t>
            </a:r>
            <a:r>
              <a:rPr lang="en" sz="2100"/>
              <a:t>t</a:t>
            </a:r>
            <a:r>
              <a:rPr lang="en" sz="2100"/>
              <a:t>he activation </a:t>
            </a:r>
            <a:r>
              <a:rPr lang="en" sz="2100"/>
              <a:t>function of each layer</a:t>
            </a:r>
            <a:r>
              <a:rPr lang="en" sz="2100"/>
              <a:t>.</a:t>
            </a:r>
            <a:endParaRPr sz="2100"/>
          </a:p>
          <a:p>
            <a:pPr indent="-2730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oto Sans Symbols"/>
              <a:buChar char="❑"/>
            </a:pPr>
            <a:r>
              <a:rPr lang="en" sz="2100"/>
              <a:t>BN also speeds up learning process.</a:t>
            </a:r>
            <a:endParaRPr sz="2100"/>
          </a:p>
          <a:p>
            <a:pPr indent="-1397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1884784" y="1028700"/>
            <a:ext cx="4800600" cy="5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Arial Black"/>
              <a:buNone/>
            </a:pPr>
            <a:r>
              <a:rPr lang="en" sz="5000"/>
              <a:t>4</a:t>
            </a:r>
            <a:endParaRPr/>
          </a:p>
        </p:txBody>
      </p:sp>
      <p:sp>
        <p:nvSpPr>
          <p:cNvPr id="367" name="Google Shape;367;p47"/>
          <p:cNvSpPr txBox="1"/>
          <p:nvPr>
            <p:ph idx="1" type="body"/>
          </p:nvPr>
        </p:nvSpPr>
        <p:spPr>
          <a:xfrm>
            <a:off x="2017745" y="2295751"/>
            <a:ext cx="4800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100"/>
              <a:buNone/>
            </a:pPr>
            <a:r>
              <a:rPr b="1" lang="en" sz="4100">
                <a:latin typeface="Arial Black"/>
                <a:ea typeface="Arial Black"/>
                <a:cs typeface="Arial Black"/>
                <a:sym typeface="Arial Black"/>
              </a:rPr>
              <a:t>Related Works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Some Baseline Models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ctrTitle"/>
          </p:nvPr>
        </p:nvSpPr>
        <p:spPr>
          <a:xfrm>
            <a:off x="6050855" y="130722"/>
            <a:ext cx="34289" cy="14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60937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 Black"/>
              <a:buNone/>
            </a:pPr>
            <a:r>
              <a:rPr b="0" lang="en" sz="600"/>
              <a:t>.</a:t>
            </a:r>
            <a:endParaRPr/>
          </a:p>
        </p:txBody>
      </p:sp>
      <p:sp>
        <p:nvSpPr>
          <p:cNvPr id="373" name="Google Shape;373;p48"/>
          <p:cNvSpPr txBox="1"/>
          <p:nvPr>
            <p:ph idx="1" type="subTitle"/>
          </p:nvPr>
        </p:nvSpPr>
        <p:spPr>
          <a:xfrm>
            <a:off x="6316498" y="201821"/>
            <a:ext cx="34289" cy="111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None/>
            </a:pPr>
            <a:r>
              <a:rPr lang="en" sz="600"/>
              <a:t>.</a:t>
            </a:r>
            <a:endParaRPr/>
          </a:p>
        </p:txBody>
      </p:sp>
      <p:sp>
        <p:nvSpPr>
          <p:cNvPr id="374" name="Google Shape;374;p48"/>
          <p:cNvSpPr txBox="1"/>
          <p:nvPr/>
        </p:nvSpPr>
        <p:spPr>
          <a:xfrm>
            <a:off x="741775" y="503850"/>
            <a:ext cx="681390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CoGAN</a:t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For each domain a generator is learnt.</a:t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Furthermore latent representation is used to translate</a:t>
            </a:r>
            <a:r>
              <a:rPr lang="en" sz="2300">
                <a:solidFill>
                  <a:srgbClr val="1F2C8F"/>
                </a:solidFill>
              </a:rPr>
              <a:t>.</a:t>
            </a:r>
            <a:endParaRPr sz="2300">
              <a:solidFill>
                <a:srgbClr val="1F2C8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741775" y="2630175"/>
            <a:ext cx="66609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Pixel Loss +GAN</a:t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Adversarial loss is there to train a translation</a:t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Along With a regularization term to penalize the large  changes at pixel level</a:t>
            </a:r>
            <a:endParaRPr sz="1800">
              <a:solidFill>
                <a:srgbClr val="1F2C8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6050855" y="130722"/>
            <a:ext cx="342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60937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 Black"/>
              <a:buNone/>
            </a:pPr>
            <a:r>
              <a:rPr b="0" lang="en" sz="600"/>
              <a:t>.</a:t>
            </a:r>
            <a:endParaRPr/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6316498" y="201821"/>
            <a:ext cx="34200" cy="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None/>
            </a:pPr>
            <a:r>
              <a:rPr lang="en" sz="600"/>
              <a:t>.</a:t>
            </a:r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741775" y="503850"/>
            <a:ext cx="6813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Feature Loss + GAN</a:t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Variant of Pixel Loss+ GAN</a:t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Least Absolute Deviation being calculated over deep  image features using a pre trained network.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741775" y="2630175"/>
            <a:ext cx="66609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Pix2pix</a:t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Simplest implementation</a:t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To deﬁne an upper bound</a:t>
            </a:r>
            <a:endParaRPr sz="1800">
              <a:solidFill>
                <a:srgbClr val="1F2C8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C8F"/>
              </a:buClr>
              <a:buSzPts val="1800"/>
              <a:buChar char="❏"/>
            </a:pPr>
            <a:r>
              <a:rPr lang="en" sz="1800">
                <a:solidFill>
                  <a:srgbClr val="1F2C8F"/>
                </a:solidFill>
              </a:rPr>
              <a:t>Trained on paired data</a:t>
            </a:r>
            <a:endParaRPr sz="1800">
              <a:solidFill>
                <a:srgbClr val="1F2C8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569214" y="912114"/>
            <a:ext cx="80034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a</a:t>
            </a:r>
            <a:endParaRPr sz="200"/>
          </a:p>
        </p:txBody>
      </p:sp>
      <p:sp>
        <p:nvSpPr>
          <p:cNvPr id="389" name="Google Shape;389;p50"/>
          <p:cNvSpPr txBox="1"/>
          <p:nvPr>
            <p:ph idx="4294967295" type="subTitle"/>
          </p:nvPr>
        </p:nvSpPr>
        <p:spPr>
          <a:xfrm flipH="1">
            <a:off x="6551800" y="-85175"/>
            <a:ext cx="167100" cy="35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1149750"/>
            <a:ext cx="8695193" cy="3838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0"/>
          <p:cNvSpPr txBox="1"/>
          <p:nvPr/>
        </p:nvSpPr>
        <p:spPr>
          <a:xfrm>
            <a:off x="537775" y="232075"/>
            <a:ext cx="770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Comparison with CycleGAN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926025" y="243800"/>
            <a:ext cx="43572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Our Ideas</a:t>
            </a:r>
            <a:endParaRPr/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628300" y="1274650"/>
            <a:ext cx="7206600" cy="287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457200" rtl="0" algn="l">
              <a:spcBef>
                <a:spcPts val="10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Making changes to the loss function to see how </a:t>
            </a:r>
            <a:endParaRPr sz="20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2000"/>
              <a:t> it affects our overall performance.</a:t>
            </a:r>
            <a:endParaRPr sz="2000"/>
          </a:p>
          <a:p>
            <a:pPr indent="-374650" lvl="0" marL="457200" marR="127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Understanding the importance of cycle  consistency loss </a:t>
            </a:r>
            <a:endParaRPr sz="2000"/>
          </a:p>
          <a:p>
            <a:pPr indent="0" lvl="0" marL="457200" marR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 removing loss of one  direction at a time.</a:t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Record how paired and unpaired datasets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affect  our results.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926025" y="243800"/>
            <a:ext cx="43572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Dataset</a:t>
            </a:r>
            <a:endParaRPr/>
          </a:p>
        </p:txBody>
      </p:sp>
      <p:sp>
        <p:nvSpPr>
          <p:cNvPr id="403" name="Google Shape;403;p52"/>
          <p:cNvSpPr txBox="1"/>
          <p:nvPr>
            <p:ph idx="1" type="body"/>
          </p:nvPr>
        </p:nvSpPr>
        <p:spPr>
          <a:xfrm>
            <a:off x="628300" y="1274650"/>
            <a:ext cx="7206600" cy="355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457200" rtl="0" algn="l">
              <a:spcBef>
                <a:spcPts val="10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In this study, we employ the Monet2Photo dataset.</a:t>
            </a:r>
            <a:endParaRPr sz="2000"/>
          </a:p>
          <a:p>
            <a:pPr indent="-374650" lvl="0" marL="457200" marR="127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It comprises of 1193 Monet paintings and 7038 real natural photographs.</a:t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The data set is already divided into Train_Monet ,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Test_Monet, Train_Real and Test_Real.</a:t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We will use the 2 training datasets to train and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 test datasets of gauge the performance of our model.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1069775" y="1307948"/>
            <a:ext cx="5592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</a:pPr>
            <a:r>
              <a:rPr b="1" lang="en" sz="29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TABLE OF CONTENTS</a:t>
            </a:r>
            <a:endParaRPr b="1" sz="29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1124712" y="2077974"/>
            <a:ext cx="42702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    Problem Statement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    Introduction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    Background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     Related Works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    Our 	Ideas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3615350" y="2035025"/>
            <a:ext cx="431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6.  Dataset</a:t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7.  Experimental Setup</a:t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8.   Results and Quality Metrics </a:t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9.   Ablation Study and               Discussion</a:t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10.  Limitations</a:t>
            </a:r>
            <a:endParaRPr sz="18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763" y="570275"/>
            <a:ext cx="3584524" cy="19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628300" y="1031975"/>
            <a:ext cx="2344800" cy="76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Monet</a:t>
            </a:r>
            <a:endParaRPr b="1" sz="2200"/>
          </a:p>
        </p:txBody>
      </p:sp>
      <p:sp>
        <p:nvSpPr>
          <p:cNvPr id="410" name="Google Shape;410;p53"/>
          <p:cNvSpPr txBox="1"/>
          <p:nvPr>
            <p:ph idx="1" type="body"/>
          </p:nvPr>
        </p:nvSpPr>
        <p:spPr>
          <a:xfrm>
            <a:off x="780700" y="3398850"/>
            <a:ext cx="3158700" cy="66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Natural Images</a:t>
            </a:r>
            <a:endParaRPr b="1" sz="2200"/>
          </a:p>
        </p:txBody>
      </p:sp>
      <p:pic>
        <p:nvPicPr>
          <p:cNvPr id="411" name="Google Shape;4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325" y="3178125"/>
            <a:ext cx="3527400" cy="1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926025" y="243800"/>
            <a:ext cx="69693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</a:t>
            </a:r>
            <a:r>
              <a:rPr lang="en"/>
              <a:t>Experimental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628300" y="1274650"/>
            <a:ext cx="7206600" cy="355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457200" rtl="0" algn="l">
              <a:spcBef>
                <a:spcPts val="10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The </a:t>
            </a:r>
            <a:r>
              <a:rPr lang="en" sz="2000"/>
              <a:t>project</a:t>
            </a:r>
            <a:r>
              <a:rPr lang="en" sz="2000"/>
              <a:t> is </a:t>
            </a:r>
            <a:r>
              <a:rPr lang="en" sz="2000"/>
              <a:t>conducted on Google Colab, using the notebook "CycleGAN_Monet_to_Photo.ipynb".</a:t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Google Colab offers a free GPU environment, optimizing the training efficiency of deep learning models.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We have python libraries TensorFlow, Keras, </a:t>
            </a:r>
            <a:endParaRPr sz="2000"/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2000"/>
              <a:t>NumPy, Matplotlib and PIL (Pillow) 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628300" y="1274650"/>
            <a:ext cx="3122700" cy="355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457200" rtl="0" algn="l">
              <a:spcBef>
                <a:spcPts val="10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Generator Model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150" y="717500"/>
            <a:ext cx="5760351" cy="39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628300" y="1274650"/>
            <a:ext cx="3122700" cy="355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457200" rtl="0" algn="l">
              <a:spcBef>
                <a:spcPts val="100"/>
              </a:spcBef>
              <a:spcAft>
                <a:spcPts val="0"/>
              </a:spcAft>
              <a:buSzPts val="2300"/>
              <a:buFont typeface="EB Garamond"/>
              <a:buChar char="❏"/>
            </a:pPr>
            <a:r>
              <a:rPr lang="en" sz="2000"/>
              <a:t>Discriminator Model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925" y="255200"/>
            <a:ext cx="5088199" cy="463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type="title"/>
          </p:nvPr>
        </p:nvSpPr>
        <p:spPr>
          <a:xfrm>
            <a:off x="753500" y="303050"/>
            <a:ext cx="8067300" cy="60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Results and Quality Metrics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0" y="1479975"/>
            <a:ext cx="4419601" cy="306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50" y="1555563"/>
            <a:ext cx="4009174" cy="29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idx="1" type="body"/>
          </p:nvPr>
        </p:nvSpPr>
        <p:spPr>
          <a:xfrm>
            <a:off x="324100" y="671600"/>
            <a:ext cx="9144000" cy="415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100"/>
              </a:spcBef>
              <a:spcAft>
                <a:spcPts val="0"/>
              </a:spcAft>
              <a:buSzPts val="2400"/>
              <a:buFont typeface="EB Garamond"/>
              <a:buChar char="❏"/>
            </a:pPr>
            <a:r>
              <a:rPr lang="en" sz="2100"/>
              <a:t>The trained model successfully created realistic images inspired by Monet's paintings.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Visual Inspection: Comparing the generated images visually with the original 	images we has see that generator_real is able to capture all painting content and keeps </a:t>
            </a:r>
            <a:r>
              <a:rPr lang="en" sz="2100"/>
              <a:t>semantic</a:t>
            </a:r>
            <a:r>
              <a:rPr lang="en" sz="2100"/>
              <a:t> structure intact.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Frechet Inception Distance (FID):  </a:t>
            </a:r>
            <a:r>
              <a:rPr b="1" lang="en" sz="2100"/>
              <a:t>38.6 </a:t>
            </a:r>
            <a:r>
              <a:rPr lang="en" sz="2100"/>
              <a:t>			</a:t>
            </a:r>
            <a:r>
              <a:rPr b="1" lang="en" sz="2100"/>
              <a:t>(Lower is better)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Structural Similarity Index (SSIM):  </a:t>
            </a:r>
            <a:r>
              <a:rPr b="1" lang="en" sz="2100"/>
              <a:t>0.8 </a:t>
            </a:r>
            <a:r>
              <a:rPr lang="en" sz="2100"/>
              <a:t>				</a:t>
            </a:r>
            <a:r>
              <a:rPr b="1" lang="en" sz="2100"/>
              <a:t>( ranges from -1 to 1 )</a:t>
            </a:r>
            <a:endParaRPr b="1"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title"/>
          </p:nvPr>
        </p:nvSpPr>
        <p:spPr>
          <a:xfrm>
            <a:off x="1124700" y="597916"/>
            <a:ext cx="4270200" cy="140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</a:t>
            </a:r>
            <a:endParaRPr/>
          </a:p>
        </p:txBody>
      </p:sp>
      <p:sp>
        <p:nvSpPr>
          <p:cNvPr id="447" name="Google Shape;447;p59"/>
          <p:cNvSpPr txBox="1"/>
          <p:nvPr>
            <p:ph idx="1" type="body"/>
          </p:nvPr>
        </p:nvSpPr>
        <p:spPr>
          <a:xfrm>
            <a:off x="1124700" y="1253125"/>
            <a:ext cx="7212900" cy="317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machine learning, an ablation study involves the systematic removal of model components or features to examine their impact on performance. W</a:t>
            </a:r>
            <a:r>
              <a:rPr lang="en" sz="2000"/>
              <a:t>e received following insights from ablation study: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Loss is vital for generation of good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realistic images.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Training the model with either forward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 backward consistency loss results in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 COLLAPSE.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891451" y="775525"/>
            <a:ext cx="73611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453" name="Google Shape;453;p60"/>
          <p:cNvSpPr txBox="1"/>
          <p:nvPr>
            <p:ph idx="1" type="body"/>
          </p:nvPr>
        </p:nvSpPr>
        <p:spPr>
          <a:xfrm>
            <a:off x="891449" y="1797000"/>
            <a:ext cx="4549800" cy="328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Artistic Style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Super-resolution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Season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transfiguration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restoration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Colorizing legacy photographs: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Augmentation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title"/>
          </p:nvPr>
        </p:nvSpPr>
        <p:spPr>
          <a:xfrm>
            <a:off x="1124712" y="444714"/>
            <a:ext cx="4270200" cy="5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59" name="Google Shape;459;p61"/>
          <p:cNvSpPr txBox="1"/>
          <p:nvPr>
            <p:ph idx="1" type="body"/>
          </p:nvPr>
        </p:nvSpPr>
        <p:spPr>
          <a:xfrm>
            <a:off x="909175" y="1455550"/>
            <a:ext cx="5292900" cy="359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CycleGAN is not able to disentangle the object from the background. Putin and background are both zebraized at the same time, as shown the in the picture.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CycleGAN is suitable for global image style transfer, but weak at doing object transfiguration.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Weak at learning the shape of object. It is impossible if we want to use CycleGAN to generating a round object from a quadrate object.</a:t>
            </a:r>
            <a:endParaRPr/>
          </a:p>
        </p:txBody>
      </p:sp>
      <p:pic>
        <p:nvPicPr>
          <p:cNvPr id="460" name="Google Shape;4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250" y="1957100"/>
            <a:ext cx="2766376" cy="20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idx="4294967295" type="title"/>
          </p:nvPr>
        </p:nvSpPr>
        <p:spPr>
          <a:xfrm>
            <a:off x="425925" y="153325"/>
            <a:ext cx="2777700" cy="74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r>
              <a:rPr lang="en"/>
              <a:t> </a:t>
            </a:r>
            <a:endParaRPr/>
          </a:p>
        </p:txBody>
      </p:sp>
      <p:sp>
        <p:nvSpPr>
          <p:cNvPr id="466" name="Google Shape;466;p62"/>
          <p:cNvSpPr txBox="1"/>
          <p:nvPr>
            <p:ph idx="4294967295" type="body"/>
          </p:nvPr>
        </p:nvSpPr>
        <p:spPr>
          <a:xfrm>
            <a:off x="324450" y="902725"/>
            <a:ext cx="8495100" cy="41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Unpaired Image-to-Image Translation using Cycle-Consistent Adversarial Networks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https://arxiv.org/pdf/1703.10593.pdf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Generative Adversarial Networks Projects Kailash Ahirwar, Chapter 7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https://www.tensorflow.org/tutorials/generative/cyclegan</a:t>
            </a:r>
            <a:endParaRPr sz="2300" u="sng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Hardik Bansal Archit Rathore [Online] understanding and implementing cyclegan in tensorflow.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Official PyTorch Implementations of Pix2Pix and CycleGAN.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●"/>
            </a:pPr>
            <a:r>
              <a:rPr lang="en" sz="2300"/>
              <a:t>An Introduction to GANs in Tensorflow[Online]- </a:t>
            </a:r>
            <a:r>
              <a:rPr lang="en" sz="2300" u="sng"/>
              <a:t>http://blog.aylien.com/introduction-generative-adversarial-networks-codetensorflow/ </a:t>
            </a:r>
            <a:endParaRPr sz="2300" u="sng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Taihong Xiao[Online] A Mathematical View towards CycleGAN 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1069775" y="1307948"/>
            <a:ext cx="5592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</a:pPr>
            <a:r>
              <a:rPr b="1" lang="en" sz="29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TABLE OF CONTENTS</a:t>
            </a:r>
            <a:endParaRPr b="1" sz="29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1124712" y="2077974"/>
            <a:ext cx="42702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 </a:t>
            </a:r>
            <a:r>
              <a:rPr lang="en"/>
              <a:t>Dataset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7.  Experimental Setup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8.   Results Quality Metrics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9.   Ablation Study and Discussion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/>
              <a:t>10.  Limitations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336675" y="774100"/>
            <a:ext cx="52503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38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"/>
              <a:t>Problem Statement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412875" y="1872600"/>
            <a:ext cx="61581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3050" lvl="0" marL="254000" rtl="0" algn="l"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❑"/>
            </a:pPr>
            <a:r>
              <a:rPr lang="en" sz="2100"/>
              <a:t>Unpaired image-to-image translation is a challenging task that aims to transform images from one domain to another domain without the need for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paired training data.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endParaRPr sz="2100"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825" y="2812397"/>
            <a:ext cx="4275175" cy="247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5866550" y="3613300"/>
            <a:ext cx="294600" cy="24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f</a:t>
            </a:r>
            <a:endParaRPr sz="200"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600300" y="733025"/>
            <a:ext cx="6152100" cy="338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The project aims to convert paintings 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into photos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: Painting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: Unsupervised learning using CycleGAN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: 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17025"/>
            <a:ext cx="4569701" cy="2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68400" y="507199"/>
            <a:ext cx="5074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lang="en"/>
              <a:t>2. INTRODUCTION</a:t>
            </a:r>
            <a:endParaRPr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168400" y="1431150"/>
            <a:ext cx="44925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/>
              <a:t>Leveraging unpaired image datasets, the CycleGAN is able to provide seamless domain transformation, revolutionizing the realm of image translation.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/>
              <a:t>The unpaired image-to-image translation has applications in various domains, such as art, fashion, and computer vision.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/>
              <a:t>We will use CycleGAN to transform paintings into photorealistic images.</a:t>
            </a:r>
            <a:endParaRPr sz="1700"/>
          </a:p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209026" y="342900"/>
            <a:ext cx="74066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01" y="1067075"/>
            <a:ext cx="6668475" cy="38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type="title"/>
          </p:nvPr>
        </p:nvSpPr>
        <p:spPr>
          <a:xfrm>
            <a:off x="535900" y="209425"/>
            <a:ext cx="7790400" cy="72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CycleGAN paper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1925240" y="532066"/>
            <a:ext cx="5136356" cy="14681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600"/>
              <a:buFont typeface="Arial Black"/>
              <a:buNone/>
            </a:pPr>
            <a:r>
              <a:rPr lang="en" sz="8600"/>
              <a:t>3</a:t>
            </a:r>
            <a:br>
              <a:rPr b="1" lang="en" sz="8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1" lang="en" sz="41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" sz="41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8672513" y="324041"/>
            <a:ext cx="34289" cy="97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None/>
            </a:pPr>
            <a:r>
              <a:rPr lang="en" sz="600"/>
              <a:t>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299775" y="476375"/>
            <a:ext cx="541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 Black"/>
              <a:buNone/>
            </a:pPr>
            <a:r>
              <a:rPr lang="en" sz="3000"/>
              <a:t>NETWORK STRUCTURE</a:t>
            </a:r>
            <a:endParaRPr sz="3000"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92175" y="1811000"/>
            <a:ext cx="67245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/>
          </a:bodyPr>
          <a:lstStyle/>
          <a:p>
            <a:pPr indent="-230505" lvl="0" marL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Has 2 generator network  (G and F).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Has 2 discriminator network (Dx and Dy).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Generators have same architecture,  but are trained separately.</a:t>
            </a:r>
            <a:endParaRPr sz="2900"/>
          </a:p>
          <a:p>
            <a:pPr indent="-230505" lvl="0" marL="2159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❑"/>
            </a:pPr>
            <a:r>
              <a:rPr lang="en" sz="2900"/>
              <a:t>Discriminators also have same architecture, but are</a:t>
            </a:r>
            <a:endParaRPr sz="2900"/>
          </a:p>
          <a:p>
            <a:pPr indent="0" lvl="0" marL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900"/>
              <a:t> trained separately.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 sz="1100"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375" y="383975"/>
            <a:ext cx="4277775" cy="22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